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63" r:id="rId4"/>
    <p:sldId id="259" r:id="rId5"/>
    <p:sldId id="261" r:id="rId6"/>
    <p:sldId id="262"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051" autoAdjust="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4640E-8559-49C1-9F77-3B861EEC0D61}" type="datetimeFigureOut">
              <a:rPr lang="en-US" smtClean="0"/>
              <a:t>2017-12-06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5A4C4-32B4-44B9-A333-8A61E8C88914}" type="slidenum">
              <a:rPr lang="en-US" smtClean="0"/>
              <a:t>‹#›</a:t>
            </a:fld>
            <a:endParaRPr lang="en-US"/>
          </a:p>
        </p:txBody>
      </p:sp>
    </p:spTree>
    <p:extLst>
      <p:ext uri="{BB962C8B-B14F-4D97-AF65-F5344CB8AC3E}">
        <p14:creationId xmlns:p14="http://schemas.microsoft.com/office/powerpoint/2010/main" val="2612859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1</a:t>
            </a:fld>
            <a:endParaRPr lang="en-US"/>
          </a:p>
        </p:txBody>
      </p:sp>
    </p:spTree>
    <p:extLst>
      <p:ext uri="{BB962C8B-B14F-4D97-AF65-F5344CB8AC3E}">
        <p14:creationId xmlns:p14="http://schemas.microsoft.com/office/powerpoint/2010/main" val="110750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2</a:t>
            </a:fld>
            <a:endParaRPr lang="en-US"/>
          </a:p>
        </p:txBody>
      </p:sp>
    </p:spTree>
    <p:extLst>
      <p:ext uri="{BB962C8B-B14F-4D97-AF65-F5344CB8AC3E}">
        <p14:creationId xmlns:p14="http://schemas.microsoft.com/office/powerpoint/2010/main" val="94818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3</a:t>
            </a:fld>
            <a:endParaRPr lang="en-US"/>
          </a:p>
        </p:txBody>
      </p:sp>
    </p:spTree>
    <p:extLst>
      <p:ext uri="{BB962C8B-B14F-4D97-AF65-F5344CB8AC3E}">
        <p14:creationId xmlns:p14="http://schemas.microsoft.com/office/powerpoint/2010/main" val="2779856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4</a:t>
            </a:fld>
            <a:endParaRPr lang="en-US"/>
          </a:p>
        </p:txBody>
      </p:sp>
    </p:spTree>
    <p:extLst>
      <p:ext uri="{BB962C8B-B14F-4D97-AF65-F5344CB8AC3E}">
        <p14:creationId xmlns:p14="http://schemas.microsoft.com/office/powerpoint/2010/main" val="197616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5</a:t>
            </a:fld>
            <a:endParaRPr lang="en-US"/>
          </a:p>
        </p:txBody>
      </p:sp>
    </p:spTree>
    <p:extLst>
      <p:ext uri="{BB962C8B-B14F-4D97-AF65-F5344CB8AC3E}">
        <p14:creationId xmlns:p14="http://schemas.microsoft.com/office/powerpoint/2010/main" val="2823472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6</a:t>
            </a:fld>
            <a:endParaRPr lang="en-US"/>
          </a:p>
        </p:txBody>
      </p:sp>
    </p:spTree>
    <p:extLst>
      <p:ext uri="{BB962C8B-B14F-4D97-AF65-F5344CB8AC3E}">
        <p14:creationId xmlns:p14="http://schemas.microsoft.com/office/powerpoint/2010/main" val="411955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15A4C4-32B4-44B9-A333-8A61E8C88914}" type="slidenum">
              <a:rPr lang="en-US" smtClean="0"/>
              <a:t>7</a:t>
            </a:fld>
            <a:endParaRPr lang="en-US"/>
          </a:p>
        </p:txBody>
      </p:sp>
    </p:spTree>
    <p:extLst>
      <p:ext uri="{BB962C8B-B14F-4D97-AF65-F5344CB8AC3E}">
        <p14:creationId xmlns:p14="http://schemas.microsoft.com/office/powerpoint/2010/main" val="183153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7300-05AC-417A-B562-65125DDBF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17BFF-A95F-4EB6-A680-8CEB79FA84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21730B-3A7C-45DE-A23B-5D6421DE2AD8}"/>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C45B4BFB-F9A2-46DE-925F-DA36D66F3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9AFD1-CA97-4732-8EAD-7F891D5760DC}"/>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205823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FD77-10E9-4494-B59A-9CC1B630EB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039C8F-11FF-42F5-860D-46F278DEE7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2D1A9-C722-41BB-97C6-6D02BA32D03E}"/>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76DF3692-9B4F-488D-9B09-AA2BEBBB4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3B554-675C-4308-AC6E-602C88D573DE}"/>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105941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55E317-7D2C-4CAF-A74A-A566B53352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310DAC-7347-4353-988E-D9AEF9189C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99EAC-9F90-4F03-9B5C-4610C8AE670E}"/>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4FF8B1A8-DF3C-4A12-9777-D48F97763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43C78-B39C-4E9A-B3B4-15BD3672CEF8}"/>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311969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DAD3-E093-4F2D-8852-9C4C44163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F4BD1E-E6BA-4D94-8B80-2C002AAA0F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6FD7D-A4E5-48BA-9A5E-6437ABA9EA1D}"/>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CCD086F5-82FB-4202-8682-7EB7D394E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DEE62-19C4-4115-988F-BF71814079C8}"/>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201176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CE06-9D13-4517-9D57-3EB4E47E7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1D752F-31F5-47EC-B709-ECDD6CBA2B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E352B7-580C-4FA7-B80F-DB78963C78A4}"/>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012121C6-2607-4AB1-AD66-FD75B45D0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1FECA-D275-4327-B2A4-495905F10499}"/>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1285820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96C3-0910-4B59-B948-486F72FAC9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8CB49-75F5-4069-B272-7A42F0480B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57B5FE-61AA-47FA-960B-C6989E5B2B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D6AA1B-EDF9-4302-9D98-628B1054E69A}"/>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6" name="Footer Placeholder 5">
            <a:extLst>
              <a:ext uri="{FF2B5EF4-FFF2-40B4-BE49-F238E27FC236}">
                <a16:creationId xmlns:a16="http://schemas.microsoft.com/office/drawing/2014/main" id="{210A439F-5B0C-4557-8EC6-B24C967E42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5ADA2-CFF4-46B6-9D9D-9B8733BE6209}"/>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312343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C140-F070-424C-A85C-E03F4A5171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0F44EF-75AE-4F4B-8602-932CE2A064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8040663-0F2F-4EE5-8103-EB84520ED1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A5753E-13E0-4AA8-9C33-0A68844399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88A624-D4F4-4A3E-A894-44B6F15872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EE86B-5324-46CF-98D0-7DEDC0222A1A}"/>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8" name="Footer Placeholder 7">
            <a:extLst>
              <a:ext uri="{FF2B5EF4-FFF2-40B4-BE49-F238E27FC236}">
                <a16:creationId xmlns:a16="http://schemas.microsoft.com/office/drawing/2014/main" id="{54DD324D-D8F9-4C95-936E-FCE42A163C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49F6F-31EF-4E0F-BF1F-DDDE2913FF3F}"/>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284341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34E0-A78A-46D5-A8E2-F8E562EE34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79583-D0F6-4E45-9792-DAEDCFF841F6}"/>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4" name="Footer Placeholder 3">
            <a:extLst>
              <a:ext uri="{FF2B5EF4-FFF2-40B4-BE49-F238E27FC236}">
                <a16:creationId xmlns:a16="http://schemas.microsoft.com/office/drawing/2014/main" id="{C8E7E76F-AF96-4D00-A8CC-9629B44F3D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47B8E7-7302-4401-B488-F926078A3538}"/>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425250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20FA9-5EFD-48FB-9E64-488E9098B00A}"/>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3" name="Footer Placeholder 2">
            <a:extLst>
              <a:ext uri="{FF2B5EF4-FFF2-40B4-BE49-F238E27FC236}">
                <a16:creationId xmlns:a16="http://schemas.microsoft.com/office/drawing/2014/main" id="{F83F0444-7C47-4714-8A96-84EA78CB53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4185C5-6484-4482-AE5A-4BE42858A6AA}"/>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337938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3E5B-AA52-41D1-BAEF-D9F8C07C0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5FDF4-6684-4883-86F9-E2F9041C0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55C1BF-4402-4FA1-B20A-F9A166E2C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E9BD98-65D8-4663-B2D0-3E1B843FDD0F}"/>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6" name="Footer Placeholder 5">
            <a:extLst>
              <a:ext uri="{FF2B5EF4-FFF2-40B4-BE49-F238E27FC236}">
                <a16:creationId xmlns:a16="http://schemas.microsoft.com/office/drawing/2014/main" id="{206657BD-A93A-46CA-90FA-2992F7B68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BE6CC-1D93-43CF-B071-29BC43DF3DDE}"/>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257534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7818-CE56-442C-81A8-102194E34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C2C9A6-17FF-41CC-91F1-A7BDF7FD7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1C7B8D-094B-4387-B263-C77F72FA9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18C272-DB0E-4F6C-9597-ECBCD0A90A49}"/>
              </a:ext>
            </a:extLst>
          </p:cNvPr>
          <p:cNvSpPr>
            <a:spLocks noGrp="1"/>
          </p:cNvSpPr>
          <p:nvPr>
            <p:ph type="dt" sz="half" idx="10"/>
          </p:nvPr>
        </p:nvSpPr>
        <p:spPr/>
        <p:txBody>
          <a:bodyPr/>
          <a:lstStyle/>
          <a:p>
            <a:fld id="{5BB2BA94-33CC-4CAA-9831-87CE14E557A0}" type="datetimeFigureOut">
              <a:rPr lang="en-US" smtClean="0"/>
              <a:t>2017-12-06</a:t>
            </a:fld>
            <a:endParaRPr lang="en-US"/>
          </a:p>
        </p:txBody>
      </p:sp>
      <p:sp>
        <p:nvSpPr>
          <p:cNvPr id="6" name="Footer Placeholder 5">
            <a:extLst>
              <a:ext uri="{FF2B5EF4-FFF2-40B4-BE49-F238E27FC236}">
                <a16:creationId xmlns:a16="http://schemas.microsoft.com/office/drawing/2014/main" id="{4AB0D3EC-1DB5-4BAB-AD19-DE7DD1D65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BB90F-A77F-4F95-898D-F16A68918346}"/>
              </a:ext>
            </a:extLst>
          </p:cNvPr>
          <p:cNvSpPr>
            <a:spLocks noGrp="1"/>
          </p:cNvSpPr>
          <p:nvPr>
            <p:ph type="sldNum" sz="quarter" idx="12"/>
          </p:nvPr>
        </p:nvSpPr>
        <p:spPr/>
        <p:txBody>
          <a:bodyPr/>
          <a:lstStyle/>
          <a:p>
            <a:fld id="{B3FDFDB3-8479-406C-BC83-EF6F58F40DAE}" type="slidenum">
              <a:rPr lang="en-US" smtClean="0"/>
              <a:t>‹#›</a:t>
            </a:fld>
            <a:endParaRPr lang="en-US"/>
          </a:p>
        </p:txBody>
      </p:sp>
    </p:spTree>
    <p:extLst>
      <p:ext uri="{BB962C8B-B14F-4D97-AF65-F5344CB8AC3E}">
        <p14:creationId xmlns:p14="http://schemas.microsoft.com/office/powerpoint/2010/main" val="3995512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5A724-6DA6-4935-9D13-AEC3AF7B39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EB037B-5BCD-4F2A-A28F-F445A4C2F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5B7DC-5126-4AAB-9123-C21A8BD541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2BA94-33CC-4CAA-9831-87CE14E557A0}" type="datetimeFigureOut">
              <a:rPr lang="en-US" smtClean="0"/>
              <a:t>2017-12-06</a:t>
            </a:fld>
            <a:endParaRPr lang="en-US"/>
          </a:p>
        </p:txBody>
      </p:sp>
      <p:sp>
        <p:nvSpPr>
          <p:cNvPr id="5" name="Footer Placeholder 4">
            <a:extLst>
              <a:ext uri="{FF2B5EF4-FFF2-40B4-BE49-F238E27FC236}">
                <a16:creationId xmlns:a16="http://schemas.microsoft.com/office/drawing/2014/main" id="{8309A918-B682-4C0A-A8E0-7A61AD666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4A1AFF-7136-46C8-A3F7-1637E8C05D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DFDB3-8479-406C-BC83-EF6F58F40DAE}" type="slidenum">
              <a:rPr lang="en-US" smtClean="0"/>
              <a:t>‹#›</a:t>
            </a:fld>
            <a:endParaRPr lang="en-US"/>
          </a:p>
        </p:txBody>
      </p:sp>
    </p:spTree>
    <p:extLst>
      <p:ext uri="{BB962C8B-B14F-4D97-AF65-F5344CB8AC3E}">
        <p14:creationId xmlns:p14="http://schemas.microsoft.com/office/powerpoint/2010/main" val="1866121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F5D8-C5D9-4533-ACAF-72A592AF4044}"/>
              </a:ext>
            </a:extLst>
          </p:cNvPr>
          <p:cNvSpPr>
            <a:spLocks noGrp="1"/>
          </p:cNvSpPr>
          <p:nvPr>
            <p:ph type="ctrTitle"/>
          </p:nvPr>
        </p:nvSpPr>
        <p:spPr/>
        <p:txBody>
          <a:bodyPr/>
          <a:lstStyle/>
          <a:p>
            <a:r>
              <a:rPr lang="en-US" dirty="0"/>
              <a:t>Chicago Crime</a:t>
            </a:r>
          </a:p>
        </p:txBody>
      </p:sp>
      <p:sp>
        <p:nvSpPr>
          <p:cNvPr id="3" name="Subtitle 2">
            <a:extLst>
              <a:ext uri="{FF2B5EF4-FFF2-40B4-BE49-F238E27FC236}">
                <a16:creationId xmlns:a16="http://schemas.microsoft.com/office/drawing/2014/main" id="{97F826E1-F157-4513-861F-70FC975B5CE6}"/>
              </a:ext>
            </a:extLst>
          </p:cNvPr>
          <p:cNvSpPr>
            <a:spLocks noGrp="1"/>
          </p:cNvSpPr>
          <p:nvPr>
            <p:ph type="subTitle" idx="1"/>
          </p:nvPr>
        </p:nvSpPr>
        <p:spPr/>
        <p:txBody>
          <a:bodyPr/>
          <a:lstStyle/>
          <a:p>
            <a:r>
              <a:rPr lang="en-US" dirty="0"/>
              <a:t>MIS 665 Capstone Project</a:t>
            </a:r>
          </a:p>
          <a:p>
            <a:r>
              <a:rPr lang="en-US" dirty="0"/>
              <a:t>Amelia Noe</a:t>
            </a:r>
          </a:p>
          <a:p>
            <a:r>
              <a:rPr lang="en-US" dirty="0"/>
              <a:t>Jeremy Larson</a:t>
            </a:r>
          </a:p>
        </p:txBody>
      </p:sp>
    </p:spTree>
    <p:extLst>
      <p:ext uri="{BB962C8B-B14F-4D97-AF65-F5344CB8AC3E}">
        <p14:creationId xmlns:p14="http://schemas.microsoft.com/office/powerpoint/2010/main" val="3872878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8998-E2D9-44F4-82BF-84D543A46A39}"/>
              </a:ext>
            </a:extLst>
          </p:cNvPr>
          <p:cNvSpPr>
            <a:spLocks noGrp="1"/>
          </p:cNvSpPr>
          <p:nvPr>
            <p:ph type="title"/>
          </p:nvPr>
        </p:nvSpPr>
        <p:spPr/>
        <p:txBody>
          <a:bodyPr/>
          <a:lstStyle/>
          <a:p>
            <a:pPr algn="ctr"/>
            <a:r>
              <a:rPr lang="en-US" dirty="0"/>
              <a:t>Crime Trends by Day</a:t>
            </a:r>
          </a:p>
        </p:txBody>
      </p:sp>
      <p:pic>
        <p:nvPicPr>
          <p:cNvPr id="5" name="Picture 4">
            <a:extLst>
              <a:ext uri="{FF2B5EF4-FFF2-40B4-BE49-F238E27FC236}">
                <a16:creationId xmlns:a16="http://schemas.microsoft.com/office/drawing/2014/main" id="{A2CAA39C-E87F-4010-91D8-F1FA255EB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307" y="1690688"/>
            <a:ext cx="5860978" cy="3954738"/>
          </a:xfrm>
          <a:prstGeom prst="rect">
            <a:avLst/>
          </a:prstGeom>
        </p:spPr>
      </p:pic>
      <p:sp>
        <p:nvSpPr>
          <p:cNvPr id="6" name="TextBox 5">
            <a:extLst>
              <a:ext uri="{FF2B5EF4-FFF2-40B4-BE49-F238E27FC236}">
                <a16:creationId xmlns:a16="http://schemas.microsoft.com/office/drawing/2014/main" id="{11942F37-0D64-4BEF-BC3B-DAA52912FB5F}"/>
              </a:ext>
            </a:extLst>
          </p:cNvPr>
          <p:cNvSpPr txBox="1"/>
          <p:nvPr/>
        </p:nvSpPr>
        <p:spPr>
          <a:xfrm>
            <a:off x="728870" y="1842052"/>
            <a:ext cx="439972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Analysis showed that most crimes appear to occur on Fridays and Saturdays, but not by a significant amount.</a:t>
            </a:r>
          </a:p>
          <a:p>
            <a:endParaRPr lang="en-US" dirty="0"/>
          </a:p>
          <a:p>
            <a:pPr marL="285750" indent="-285750">
              <a:buFont typeface="Arial" panose="020B0604020202020204" pitchFamily="34" charset="0"/>
              <a:buChar char="•"/>
            </a:pPr>
            <a:r>
              <a:rPr lang="en-US" dirty="0"/>
              <a:t>The number of crimes committed on Mondays, Tuesdays, Thursdays, and Sundays is nearly identical.</a:t>
            </a:r>
          </a:p>
        </p:txBody>
      </p:sp>
    </p:spTree>
    <p:extLst>
      <p:ext uri="{BB962C8B-B14F-4D97-AF65-F5344CB8AC3E}">
        <p14:creationId xmlns:p14="http://schemas.microsoft.com/office/powerpoint/2010/main" val="231553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86E86-A3BF-4EBC-9BB6-2D5333715C46}"/>
              </a:ext>
            </a:extLst>
          </p:cNvPr>
          <p:cNvSpPr>
            <a:spLocks noGrp="1"/>
          </p:cNvSpPr>
          <p:nvPr>
            <p:ph type="title"/>
          </p:nvPr>
        </p:nvSpPr>
        <p:spPr/>
        <p:txBody>
          <a:bodyPr/>
          <a:lstStyle/>
          <a:p>
            <a:pPr algn="ctr"/>
            <a:r>
              <a:rPr lang="en-US" dirty="0"/>
              <a:t>Crime Trends by Month</a:t>
            </a:r>
          </a:p>
        </p:txBody>
      </p:sp>
      <p:pic>
        <p:nvPicPr>
          <p:cNvPr id="5" name="Picture 4">
            <a:extLst>
              <a:ext uri="{FF2B5EF4-FFF2-40B4-BE49-F238E27FC236}">
                <a16:creationId xmlns:a16="http://schemas.microsoft.com/office/drawing/2014/main" id="{9AE6BD0C-0742-41CD-9047-655769C77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05" y="1530234"/>
            <a:ext cx="6643776" cy="4413366"/>
          </a:xfrm>
          <a:prstGeom prst="rect">
            <a:avLst/>
          </a:prstGeom>
        </p:spPr>
      </p:pic>
      <p:sp>
        <p:nvSpPr>
          <p:cNvPr id="6" name="TextBox 5">
            <a:extLst>
              <a:ext uri="{FF2B5EF4-FFF2-40B4-BE49-F238E27FC236}">
                <a16:creationId xmlns:a16="http://schemas.microsoft.com/office/drawing/2014/main" id="{1C9085B6-F00A-4393-8611-7234A26CFBF0}"/>
              </a:ext>
            </a:extLst>
          </p:cNvPr>
          <p:cNvSpPr txBox="1"/>
          <p:nvPr/>
        </p:nvSpPr>
        <p:spPr>
          <a:xfrm>
            <a:off x="571500" y="1690688"/>
            <a:ext cx="34417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Crime appears to occur more frequently in the Summer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Crimes appear to be significantly lower in February in comparison to other months.  This could be due to all the love in the air during the month of St. Valentine, but this is merely a theory.  It may also be due to February being a shorter month.  More detailed data is needed for precise correlation of these indicators.</a:t>
            </a:r>
          </a:p>
        </p:txBody>
      </p:sp>
    </p:spTree>
    <p:extLst>
      <p:ext uri="{BB962C8B-B14F-4D97-AF65-F5344CB8AC3E}">
        <p14:creationId xmlns:p14="http://schemas.microsoft.com/office/powerpoint/2010/main" val="168217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FC75-A204-4EF7-8AD1-DA5DB2088A6D}"/>
              </a:ext>
            </a:extLst>
          </p:cNvPr>
          <p:cNvSpPr>
            <a:spLocks noGrp="1"/>
          </p:cNvSpPr>
          <p:nvPr>
            <p:ph type="title"/>
          </p:nvPr>
        </p:nvSpPr>
        <p:spPr/>
        <p:txBody>
          <a:bodyPr/>
          <a:lstStyle/>
          <a:p>
            <a:pPr algn="ctr"/>
            <a:r>
              <a:rPr lang="en-US" dirty="0"/>
              <a:t>Trends in Crime Types</a:t>
            </a:r>
          </a:p>
        </p:txBody>
      </p:sp>
      <p:sp>
        <p:nvSpPr>
          <p:cNvPr id="4" name="TextBox 3">
            <a:extLst>
              <a:ext uri="{FF2B5EF4-FFF2-40B4-BE49-F238E27FC236}">
                <a16:creationId xmlns:a16="http://schemas.microsoft.com/office/drawing/2014/main" id="{00791C38-43E3-44C1-8FA0-544D2BCA1D93}"/>
              </a:ext>
            </a:extLst>
          </p:cNvPr>
          <p:cNvSpPr txBox="1"/>
          <p:nvPr/>
        </p:nvSpPr>
        <p:spPr>
          <a:xfrm>
            <a:off x="558800" y="1498600"/>
            <a:ext cx="107061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were steady decreases in assault, burglary, criminal damages, and theft until 2016 when these crimes began to go on the rise.</a:t>
            </a:r>
          </a:p>
        </p:txBody>
      </p:sp>
      <p:pic>
        <p:nvPicPr>
          <p:cNvPr id="15" name="Picture 14">
            <a:extLst>
              <a:ext uri="{FF2B5EF4-FFF2-40B4-BE49-F238E27FC236}">
                <a16:creationId xmlns:a16="http://schemas.microsoft.com/office/drawing/2014/main" id="{EC82A5B0-907B-46D4-B584-B3E99965B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175" y="2516300"/>
            <a:ext cx="4574240" cy="1792451"/>
          </a:xfrm>
          <a:prstGeom prst="rect">
            <a:avLst/>
          </a:prstGeom>
        </p:spPr>
      </p:pic>
      <p:pic>
        <p:nvPicPr>
          <p:cNvPr id="17" name="Picture 16">
            <a:extLst>
              <a:ext uri="{FF2B5EF4-FFF2-40B4-BE49-F238E27FC236}">
                <a16:creationId xmlns:a16="http://schemas.microsoft.com/office/drawing/2014/main" id="{B16AD799-B65F-437F-90DE-AC3C3E836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965" y="2506773"/>
            <a:ext cx="4470292" cy="1801978"/>
          </a:xfrm>
          <a:prstGeom prst="rect">
            <a:avLst/>
          </a:prstGeom>
        </p:spPr>
      </p:pic>
      <p:pic>
        <p:nvPicPr>
          <p:cNvPr id="19" name="Picture 18">
            <a:extLst>
              <a:ext uri="{FF2B5EF4-FFF2-40B4-BE49-F238E27FC236}">
                <a16:creationId xmlns:a16="http://schemas.microsoft.com/office/drawing/2014/main" id="{4F3418EC-EC5F-4235-864E-C1D0267E2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75" y="4762994"/>
            <a:ext cx="4574240" cy="1848656"/>
          </a:xfrm>
          <a:prstGeom prst="rect">
            <a:avLst/>
          </a:prstGeom>
        </p:spPr>
      </p:pic>
      <p:pic>
        <p:nvPicPr>
          <p:cNvPr id="21" name="Picture 20">
            <a:extLst>
              <a:ext uri="{FF2B5EF4-FFF2-40B4-BE49-F238E27FC236}">
                <a16:creationId xmlns:a16="http://schemas.microsoft.com/office/drawing/2014/main" id="{83945791-6BB9-4B8E-889E-528F5C85DF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365" y="4762994"/>
            <a:ext cx="4571892" cy="1769024"/>
          </a:xfrm>
          <a:prstGeom prst="rect">
            <a:avLst/>
          </a:prstGeom>
        </p:spPr>
      </p:pic>
    </p:spTree>
    <p:extLst>
      <p:ext uri="{BB962C8B-B14F-4D97-AF65-F5344CB8AC3E}">
        <p14:creationId xmlns:p14="http://schemas.microsoft.com/office/powerpoint/2010/main" val="120558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DA97-D69D-42CB-96F5-4AABEA3DCAFA}"/>
              </a:ext>
            </a:extLst>
          </p:cNvPr>
          <p:cNvSpPr>
            <a:spLocks noGrp="1"/>
          </p:cNvSpPr>
          <p:nvPr>
            <p:ph type="title"/>
          </p:nvPr>
        </p:nvSpPr>
        <p:spPr/>
        <p:txBody>
          <a:bodyPr/>
          <a:lstStyle/>
          <a:p>
            <a:pPr algn="ctr"/>
            <a:r>
              <a:rPr lang="en-US" dirty="0"/>
              <a:t>Trends in Crime Types</a:t>
            </a:r>
          </a:p>
        </p:txBody>
      </p:sp>
      <p:sp>
        <p:nvSpPr>
          <p:cNvPr id="3" name="Content Placeholder 2">
            <a:extLst>
              <a:ext uri="{FF2B5EF4-FFF2-40B4-BE49-F238E27FC236}">
                <a16:creationId xmlns:a16="http://schemas.microsoft.com/office/drawing/2014/main" id="{D5B249E8-72EF-45EA-BF3F-2518C312ACC3}"/>
              </a:ext>
            </a:extLst>
          </p:cNvPr>
          <p:cNvSpPr>
            <a:spLocks noGrp="1"/>
          </p:cNvSpPr>
          <p:nvPr>
            <p:ph idx="1"/>
          </p:nvPr>
        </p:nvSpPr>
        <p:spPr>
          <a:xfrm>
            <a:off x="838200" y="1419225"/>
            <a:ext cx="10515600" cy="752475"/>
          </a:xfrm>
        </p:spPr>
        <p:txBody>
          <a:bodyPr>
            <a:normAutofit/>
          </a:bodyPr>
          <a:lstStyle/>
          <a:p>
            <a:r>
              <a:rPr lang="en-US" sz="1800" dirty="0"/>
              <a:t>Some of the most significant increasing crime trends occurred in homicides, obscenities, sexual assault, and human trafficking.</a:t>
            </a:r>
          </a:p>
        </p:txBody>
      </p:sp>
      <p:pic>
        <p:nvPicPr>
          <p:cNvPr id="5" name="Picture 4">
            <a:extLst>
              <a:ext uri="{FF2B5EF4-FFF2-40B4-BE49-F238E27FC236}">
                <a16:creationId xmlns:a16="http://schemas.microsoft.com/office/drawing/2014/main" id="{E3AC72B1-6E8A-48BF-8665-7B0EB3856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29" y="2001734"/>
            <a:ext cx="5104763" cy="2108200"/>
          </a:xfrm>
          <a:prstGeom prst="rect">
            <a:avLst/>
          </a:prstGeom>
        </p:spPr>
      </p:pic>
      <p:pic>
        <p:nvPicPr>
          <p:cNvPr id="7" name="Picture 6">
            <a:extLst>
              <a:ext uri="{FF2B5EF4-FFF2-40B4-BE49-F238E27FC236}">
                <a16:creationId xmlns:a16="http://schemas.microsoft.com/office/drawing/2014/main" id="{5C0F8DD2-F8B9-446C-92B2-E3BD69545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539" y="2001734"/>
            <a:ext cx="5040762" cy="2108200"/>
          </a:xfrm>
          <a:prstGeom prst="rect">
            <a:avLst/>
          </a:prstGeom>
        </p:spPr>
      </p:pic>
      <p:pic>
        <p:nvPicPr>
          <p:cNvPr id="9" name="Picture 8">
            <a:extLst>
              <a:ext uri="{FF2B5EF4-FFF2-40B4-BE49-F238E27FC236}">
                <a16:creationId xmlns:a16="http://schemas.microsoft.com/office/drawing/2014/main" id="{DEEEEEFE-F73A-42CC-8DEB-1DF6F12DB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539" y="4567412"/>
            <a:ext cx="5040762" cy="2062129"/>
          </a:xfrm>
          <a:prstGeom prst="rect">
            <a:avLst/>
          </a:prstGeom>
        </p:spPr>
      </p:pic>
      <p:pic>
        <p:nvPicPr>
          <p:cNvPr id="11" name="Picture 10">
            <a:extLst>
              <a:ext uri="{FF2B5EF4-FFF2-40B4-BE49-F238E27FC236}">
                <a16:creationId xmlns:a16="http://schemas.microsoft.com/office/drawing/2014/main" id="{BF1F0853-FE11-49EA-A9F0-0A6A830AF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128" y="4567413"/>
            <a:ext cx="5104762" cy="2084667"/>
          </a:xfrm>
          <a:prstGeom prst="rect">
            <a:avLst/>
          </a:prstGeom>
        </p:spPr>
      </p:pic>
    </p:spTree>
    <p:extLst>
      <p:ext uri="{BB962C8B-B14F-4D97-AF65-F5344CB8AC3E}">
        <p14:creationId xmlns:p14="http://schemas.microsoft.com/office/powerpoint/2010/main" val="1151416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4C2B-B893-4284-82DD-9FB272D4A5B2}"/>
              </a:ext>
            </a:extLst>
          </p:cNvPr>
          <p:cNvSpPr>
            <a:spLocks noGrp="1"/>
          </p:cNvSpPr>
          <p:nvPr>
            <p:ph type="title"/>
          </p:nvPr>
        </p:nvSpPr>
        <p:spPr>
          <a:xfrm>
            <a:off x="838200" y="321581"/>
            <a:ext cx="10515600" cy="1325563"/>
          </a:xfrm>
        </p:spPr>
        <p:txBody>
          <a:bodyPr/>
          <a:lstStyle/>
          <a:p>
            <a:pPr algn="ctr"/>
            <a:r>
              <a:rPr lang="en-US" dirty="0"/>
              <a:t>Trends in Crime Types</a:t>
            </a:r>
          </a:p>
        </p:txBody>
      </p:sp>
      <p:sp>
        <p:nvSpPr>
          <p:cNvPr id="3" name="Content Placeholder 2">
            <a:extLst>
              <a:ext uri="{FF2B5EF4-FFF2-40B4-BE49-F238E27FC236}">
                <a16:creationId xmlns:a16="http://schemas.microsoft.com/office/drawing/2014/main" id="{36845522-9E5C-4D4D-9C7A-2D97BFD93772}"/>
              </a:ext>
            </a:extLst>
          </p:cNvPr>
          <p:cNvSpPr>
            <a:spLocks noGrp="1"/>
          </p:cNvSpPr>
          <p:nvPr>
            <p:ph idx="1"/>
          </p:nvPr>
        </p:nvSpPr>
        <p:spPr>
          <a:xfrm>
            <a:off x="838200" y="1198614"/>
            <a:ext cx="10515600" cy="549275"/>
          </a:xfrm>
        </p:spPr>
        <p:txBody>
          <a:bodyPr>
            <a:normAutofit lnSpcReduction="10000"/>
          </a:bodyPr>
          <a:lstStyle/>
          <a:p>
            <a:r>
              <a:rPr lang="en-US" sz="1800" dirty="0"/>
              <a:t>Crimes in narcotics, prostitution, public peace violations, and gambling showed decreasing trends without any upward movement in 2017 so far. </a:t>
            </a:r>
          </a:p>
        </p:txBody>
      </p:sp>
      <p:pic>
        <p:nvPicPr>
          <p:cNvPr id="5" name="Picture 4">
            <a:extLst>
              <a:ext uri="{FF2B5EF4-FFF2-40B4-BE49-F238E27FC236}">
                <a16:creationId xmlns:a16="http://schemas.microsoft.com/office/drawing/2014/main" id="{D9A9F531-DA4E-440F-B1BD-916C48DFF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68" y="1965325"/>
            <a:ext cx="5165930" cy="2047875"/>
          </a:xfrm>
          <a:prstGeom prst="rect">
            <a:avLst/>
          </a:prstGeom>
        </p:spPr>
      </p:pic>
      <p:pic>
        <p:nvPicPr>
          <p:cNvPr id="7" name="Picture 6">
            <a:extLst>
              <a:ext uri="{FF2B5EF4-FFF2-40B4-BE49-F238E27FC236}">
                <a16:creationId xmlns:a16="http://schemas.microsoft.com/office/drawing/2014/main" id="{BB928835-89F3-49C6-A675-149B95F14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729" y="1965325"/>
            <a:ext cx="5139506" cy="2047875"/>
          </a:xfrm>
          <a:prstGeom prst="rect">
            <a:avLst/>
          </a:prstGeom>
        </p:spPr>
      </p:pic>
      <p:pic>
        <p:nvPicPr>
          <p:cNvPr id="9" name="Picture 8">
            <a:extLst>
              <a:ext uri="{FF2B5EF4-FFF2-40B4-BE49-F238E27FC236}">
                <a16:creationId xmlns:a16="http://schemas.microsoft.com/office/drawing/2014/main" id="{92164519-4888-49D2-90D8-CC4684212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68" y="4448070"/>
            <a:ext cx="5165930" cy="2109088"/>
          </a:xfrm>
          <a:prstGeom prst="rect">
            <a:avLst/>
          </a:prstGeom>
        </p:spPr>
      </p:pic>
      <p:pic>
        <p:nvPicPr>
          <p:cNvPr id="11" name="Picture 10">
            <a:extLst>
              <a:ext uri="{FF2B5EF4-FFF2-40B4-BE49-F238E27FC236}">
                <a16:creationId xmlns:a16="http://schemas.microsoft.com/office/drawing/2014/main" id="{EA5A4AE8-4AD3-4E6A-AF61-B99F40DAB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730" y="4448071"/>
            <a:ext cx="5139506" cy="2088348"/>
          </a:xfrm>
          <a:prstGeom prst="rect">
            <a:avLst/>
          </a:prstGeom>
        </p:spPr>
      </p:pic>
    </p:spTree>
    <p:extLst>
      <p:ext uri="{BB962C8B-B14F-4D97-AF65-F5344CB8AC3E}">
        <p14:creationId xmlns:p14="http://schemas.microsoft.com/office/powerpoint/2010/main" val="362354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AC99-23D4-400B-AFE8-B9748A648173}"/>
              </a:ext>
            </a:extLst>
          </p:cNvPr>
          <p:cNvSpPr>
            <a:spLocks noGrp="1"/>
          </p:cNvSpPr>
          <p:nvPr>
            <p:ph type="title"/>
          </p:nvPr>
        </p:nvSpPr>
        <p:spPr/>
        <p:txBody>
          <a:bodyPr/>
          <a:lstStyle/>
          <a:p>
            <a:r>
              <a:rPr lang="en-US" b="1" dirty="0"/>
              <a:t>Project Specifications</a:t>
            </a:r>
          </a:p>
        </p:txBody>
      </p:sp>
      <p:sp>
        <p:nvSpPr>
          <p:cNvPr id="3" name="Text Placeholder 2">
            <a:extLst>
              <a:ext uri="{FF2B5EF4-FFF2-40B4-BE49-F238E27FC236}">
                <a16:creationId xmlns:a16="http://schemas.microsoft.com/office/drawing/2014/main" id="{BF32DC69-667C-4E6E-9D59-533B5AFEA3A2}"/>
              </a:ext>
            </a:extLst>
          </p:cNvPr>
          <p:cNvSpPr>
            <a:spLocks noGrp="1"/>
          </p:cNvSpPr>
          <p:nvPr>
            <p:ph type="body" idx="1"/>
          </p:nvPr>
        </p:nvSpPr>
        <p:spPr/>
        <p:txBody>
          <a:bodyPr>
            <a:normAutofit/>
          </a:bodyPr>
          <a:lstStyle/>
          <a:p>
            <a:r>
              <a:rPr lang="en-US" sz="3200" dirty="0"/>
              <a:t>Project Description</a:t>
            </a:r>
          </a:p>
        </p:txBody>
      </p:sp>
      <p:sp>
        <p:nvSpPr>
          <p:cNvPr id="4" name="Content Placeholder 3">
            <a:extLst>
              <a:ext uri="{FF2B5EF4-FFF2-40B4-BE49-F238E27FC236}">
                <a16:creationId xmlns:a16="http://schemas.microsoft.com/office/drawing/2014/main" id="{F6197E4F-0A1B-4274-9F2E-4C860F8651AF}"/>
              </a:ext>
            </a:extLst>
          </p:cNvPr>
          <p:cNvSpPr>
            <a:spLocks noGrp="1"/>
          </p:cNvSpPr>
          <p:nvPr>
            <p:ph sz="half" idx="2"/>
          </p:nvPr>
        </p:nvSpPr>
        <p:spPr/>
        <p:txBody>
          <a:bodyPr>
            <a:normAutofit fontScale="62500" lnSpcReduction="20000"/>
          </a:bodyPr>
          <a:lstStyle/>
          <a:p>
            <a:r>
              <a:rPr lang="en-US" sz="3200" dirty="0"/>
              <a:t>To provide local law enforcement, local government, and community members key indicators for various types of crimes in Chicago and a means to predict crime in the future.</a:t>
            </a:r>
          </a:p>
          <a:p>
            <a:pPr lvl="1"/>
            <a:r>
              <a:rPr lang="en-US" sz="2900" dirty="0"/>
              <a:t>The analysis will focus on different socioeconomic variables in an attempt to diagnosis the population and different service requests recorded by the city to diagnosis city infrastructure and upkeep to see if any of these variables are useful in explaining and predicting crime in the Chicago region.</a:t>
            </a:r>
          </a:p>
        </p:txBody>
      </p:sp>
      <p:sp>
        <p:nvSpPr>
          <p:cNvPr id="5" name="Text Placeholder 4">
            <a:extLst>
              <a:ext uri="{FF2B5EF4-FFF2-40B4-BE49-F238E27FC236}">
                <a16:creationId xmlns:a16="http://schemas.microsoft.com/office/drawing/2014/main" id="{B000B56E-8B1F-4A76-B9C4-BE70B0F2E218}"/>
              </a:ext>
            </a:extLst>
          </p:cNvPr>
          <p:cNvSpPr>
            <a:spLocks noGrp="1"/>
          </p:cNvSpPr>
          <p:nvPr>
            <p:ph type="body" sz="quarter" idx="3"/>
          </p:nvPr>
        </p:nvSpPr>
        <p:spPr/>
        <p:txBody>
          <a:bodyPr>
            <a:normAutofit/>
          </a:bodyPr>
          <a:lstStyle/>
          <a:p>
            <a:r>
              <a:rPr lang="en-US" sz="3200" dirty="0"/>
              <a:t>Data Sources</a:t>
            </a:r>
          </a:p>
        </p:txBody>
      </p:sp>
      <p:sp>
        <p:nvSpPr>
          <p:cNvPr id="6" name="Content Placeholder 5">
            <a:extLst>
              <a:ext uri="{FF2B5EF4-FFF2-40B4-BE49-F238E27FC236}">
                <a16:creationId xmlns:a16="http://schemas.microsoft.com/office/drawing/2014/main" id="{8F865C9D-85B3-4FE4-8E9C-38C5BDF99480}"/>
              </a:ext>
            </a:extLst>
          </p:cNvPr>
          <p:cNvSpPr>
            <a:spLocks noGrp="1"/>
          </p:cNvSpPr>
          <p:nvPr>
            <p:ph sz="quarter" idx="4"/>
          </p:nvPr>
        </p:nvSpPr>
        <p:spPr/>
        <p:txBody>
          <a:bodyPr>
            <a:normAutofit fontScale="62500" lnSpcReduction="20000"/>
          </a:bodyPr>
          <a:lstStyle/>
          <a:p>
            <a:r>
              <a:rPr lang="en-US" dirty="0"/>
              <a:t>Chicago Crime: </a:t>
            </a:r>
          </a:p>
          <a:p>
            <a:pPr lvl="1"/>
            <a:r>
              <a:rPr lang="en-US" dirty="0"/>
              <a:t>Kaggle</a:t>
            </a:r>
          </a:p>
          <a:p>
            <a:r>
              <a:rPr lang="en-US" dirty="0"/>
              <a:t>Socioeconomic data: </a:t>
            </a:r>
          </a:p>
          <a:p>
            <a:pPr lvl="1"/>
            <a:r>
              <a:rPr lang="en-US" dirty="0"/>
              <a:t>University of Illinois at Chicago</a:t>
            </a:r>
          </a:p>
          <a:p>
            <a:r>
              <a:rPr lang="en-US" dirty="0"/>
              <a:t>City infrastructure reports: </a:t>
            </a:r>
          </a:p>
          <a:p>
            <a:pPr lvl="1"/>
            <a:r>
              <a:rPr lang="en-US" dirty="0"/>
              <a:t>Chicago Data Portal</a:t>
            </a:r>
          </a:p>
          <a:p>
            <a:r>
              <a:rPr lang="en-US" dirty="0"/>
              <a:t>Chicago Community Area 2010 Census: </a:t>
            </a:r>
          </a:p>
          <a:p>
            <a:pPr lvl="1"/>
            <a:r>
              <a:rPr lang="en-US" dirty="0"/>
              <a:t>City of Chicago</a:t>
            </a:r>
          </a:p>
          <a:p>
            <a:r>
              <a:rPr lang="en-US" dirty="0"/>
              <a:t>Chicago Community Area </a:t>
            </a:r>
            <a:r>
              <a:rPr lang="en-US" dirty="0" err="1"/>
              <a:t>Geoshapes</a:t>
            </a:r>
            <a:r>
              <a:rPr lang="en-US" dirty="0"/>
              <a:t>:</a:t>
            </a:r>
          </a:p>
          <a:p>
            <a:pPr lvl="1"/>
            <a:r>
              <a:rPr lang="en-US" dirty="0"/>
              <a:t> Chicago Data Portal</a:t>
            </a:r>
          </a:p>
          <a:p>
            <a:r>
              <a:rPr lang="en-US" dirty="0"/>
              <a:t>Crime National Incident-Based Reporting System:</a:t>
            </a:r>
          </a:p>
          <a:p>
            <a:pPr lvl="1"/>
            <a:r>
              <a:rPr lang="en-US" dirty="0"/>
              <a:t>Federal Bureau of Investigation</a:t>
            </a:r>
          </a:p>
          <a:p>
            <a:endParaRPr lang="en-US" dirty="0"/>
          </a:p>
        </p:txBody>
      </p:sp>
    </p:spTree>
    <p:extLst>
      <p:ext uri="{BB962C8B-B14F-4D97-AF65-F5344CB8AC3E}">
        <p14:creationId xmlns:p14="http://schemas.microsoft.com/office/powerpoint/2010/main" val="416040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B766-47CF-42C2-A98C-6A5D8FAA3F6E}"/>
              </a:ext>
            </a:extLst>
          </p:cNvPr>
          <p:cNvSpPr>
            <a:spLocks noGrp="1"/>
          </p:cNvSpPr>
          <p:nvPr>
            <p:ph type="ctrTitle"/>
          </p:nvPr>
        </p:nvSpPr>
        <p:spPr/>
        <p:txBody>
          <a:bodyPr/>
          <a:lstStyle/>
          <a:p>
            <a:r>
              <a:rPr lang="en-US" dirty="0"/>
              <a:t>Community Area Analysis</a:t>
            </a:r>
          </a:p>
        </p:txBody>
      </p:sp>
      <p:sp>
        <p:nvSpPr>
          <p:cNvPr id="3" name="Subtitle 2">
            <a:extLst>
              <a:ext uri="{FF2B5EF4-FFF2-40B4-BE49-F238E27FC236}">
                <a16:creationId xmlns:a16="http://schemas.microsoft.com/office/drawing/2014/main" id="{9C92FB11-ED56-4F41-B1CF-57DBCCE6D9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68698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D3F8-0359-488A-AFA4-2164F8C59682}"/>
              </a:ext>
            </a:extLst>
          </p:cNvPr>
          <p:cNvSpPr>
            <a:spLocks noGrp="1"/>
          </p:cNvSpPr>
          <p:nvPr>
            <p:ph type="title"/>
          </p:nvPr>
        </p:nvSpPr>
        <p:spPr/>
        <p:txBody>
          <a:bodyPr/>
          <a:lstStyle/>
          <a:p>
            <a:r>
              <a:rPr lang="en-US" b="1" dirty="0"/>
              <a:t>Data Community Area Visualization</a:t>
            </a:r>
          </a:p>
        </p:txBody>
      </p:sp>
      <p:sp>
        <p:nvSpPr>
          <p:cNvPr id="3" name="Content Placeholder 2">
            <a:extLst>
              <a:ext uri="{FF2B5EF4-FFF2-40B4-BE49-F238E27FC236}">
                <a16:creationId xmlns:a16="http://schemas.microsoft.com/office/drawing/2014/main" id="{C28FFD1E-5FBF-4EE8-90D3-2C48A0A976E8}"/>
              </a:ext>
            </a:extLst>
          </p:cNvPr>
          <p:cNvSpPr>
            <a:spLocks noGrp="1"/>
          </p:cNvSpPr>
          <p:nvPr>
            <p:ph sz="half" idx="1"/>
          </p:nvPr>
        </p:nvSpPr>
        <p:spPr/>
        <p:txBody>
          <a:bodyPr>
            <a:normAutofit fontScale="85000" lnSpcReduction="20000"/>
          </a:bodyPr>
          <a:lstStyle/>
          <a:p>
            <a:r>
              <a:rPr lang="en-US" dirty="0"/>
              <a:t>The city of Chicago is split into 77 Community Areas.</a:t>
            </a:r>
          </a:p>
          <a:p>
            <a:pPr lvl="1"/>
            <a:r>
              <a:rPr lang="en-US" dirty="0"/>
              <a:t>Analysis for this project is based on community areas.</a:t>
            </a:r>
          </a:p>
          <a:p>
            <a:r>
              <a:rPr lang="en-US" dirty="0"/>
              <a:t>Notable Findings:</a:t>
            </a:r>
          </a:p>
          <a:p>
            <a:pPr lvl="1"/>
            <a:r>
              <a:rPr lang="en-US" dirty="0"/>
              <a:t>South and west Chicago tend to have lower socioeconomic standing than east and north Chicago.</a:t>
            </a:r>
          </a:p>
          <a:p>
            <a:pPr lvl="1"/>
            <a:r>
              <a:rPr lang="en-US" dirty="0"/>
              <a:t>South and west Chicago tend to have more cases of infrastructure degradation than east and north Chicago.</a:t>
            </a:r>
          </a:p>
          <a:p>
            <a:pPr lvl="1"/>
            <a:r>
              <a:rPr lang="en-US" dirty="0"/>
              <a:t>Areas with higher per capita income have higher rates of property crime than other areas where as areas with lower per capita income tend to have higher rates of person and/or society crime.</a:t>
            </a:r>
          </a:p>
        </p:txBody>
      </p:sp>
      <p:pic>
        <p:nvPicPr>
          <p:cNvPr id="6" name="Content Placeholder 5">
            <a:extLst>
              <a:ext uri="{FF2B5EF4-FFF2-40B4-BE49-F238E27FC236}">
                <a16:creationId xmlns:a16="http://schemas.microsoft.com/office/drawing/2014/main" id="{F0AE0619-F218-42A7-904B-9C98C68A75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34256"/>
            <a:ext cx="5181600" cy="2934076"/>
          </a:xfrm>
        </p:spPr>
      </p:pic>
    </p:spTree>
    <p:extLst>
      <p:ext uri="{BB962C8B-B14F-4D97-AF65-F5344CB8AC3E}">
        <p14:creationId xmlns:p14="http://schemas.microsoft.com/office/powerpoint/2010/main" val="1681229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7641-7371-4A65-A026-84A55DF1FEC4}"/>
              </a:ext>
            </a:extLst>
          </p:cNvPr>
          <p:cNvSpPr>
            <a:spLocks noGrp="1"/>
          </p:cNvSpPr>
          <p:nvPr>
            <p:ph type="title"/>
          </p:nvPr>
        </p:nvSpPr>
        <p:spPr/>
        <p:txBody>
          <a:bodyPr/>
          <a:lstStyle/>
          <a:p>
            <a:r>
              <a:rPr lang="en-US" b="1" dirty="0"/>
              <a:t>Exploration of Variables by Community Area</a:t>
            </a:r>
          </a:p>
        </p:txBody>
      </p:sp>
      <p:sp>
        <p:nvSpPr>
          <p:cNvPr id="3" name="Content Placeholder 2">
            <a:extLst>
              <a:ext uri="{FF2B5EF4-FFF2-40B4-BE49-F238E27FC236}">
                <a16:creationId xmlns:a16="http://schemas.microsoft.com/office/drawing/2014/main" id="{68F0E39F-D3DF-4AEB-82B9-7C0A57293882}"/>
              </a:ext>
            </a:extLst>
          </p:cNvPr>
          <p:cNvSpPr>
            <a:spLocks noGrp="1"/>
          </p:cNvSpPr>
          <p:nvPr>
            <p:ph sz="half" idx="1"/>
          </p:nvPr>
        </p:nvSpPr>
        <p:spPr/>
        <p:txBody>
          <a:bodyPr>
            <a:normAutofit fontScale="92500" lnSpcReduction="10000"/>
          </a:bodyPr>
          <a:lstStyle/>
          <a:p>
            <a:r>
              <a:rPr lang="en-US" dirty="0"/>
              <a:t>Evaluation of the different variables in the dataset indicated that different variables were better indicators of for different crime types.</a:t>
            </a:r>
          </a:p>
          <a:p>
            <a:pPr lvl="1"/>
            <a:r>
              <a:rPr lang="en-US" dirty="0"/>
              <a:t>The most promising variables were identified as:</a:t>
            </a:r>
          </a:p>
          <a:p>
            <a:pPr lvl="2"/>
            <a:r>
              <a:rPr lang="en-US" dirty="0"/>
              <a:t>% of households living below the federal poverty level</a:t>
            </a:r>
          </a:p>
          <a:p>
            <a:pPr lvl="2"/>
            <a:r>
              <a:rPr lang="en-US" dirty="0"/>
              <a:t>% of persons aged 16 years or older in the labor force that are unemployed</a:t>
            </a:r>
          </a:p>
          <a:p>
            <a:pPr lvl="2"/>
            <a:r>
              <a:rPr lang="en-US" dirty="0"/>
              <a:t># of vacant buildings reports per capita</a:t>
            </a:r>
          </a:p>
          <a:p>
            <a:pPr lvl="2"/>
            <a:r>
              <a:rPr lang="en-US" dirty="0"/>
              <a:t># of street lights out reports per capita</a:t>
            </a:r>
          </a:p>
        </p:txBody>
      </p:sp>
      <p:pic>
        <p:nvPicPr>
          <p:cNvPr id="6" name="Content Placeholder 5">
            <a:extLst>
              <a:ext uri="{FF2B5EF4-FFF2-40B4-BE49-F238E27FC236}">
                <a16:creationId xmlns:a16="http://schemas.microsoft.com/office/drawing/2014/main" id="{F01F223C-1360-4E4F-9BF7-327517686CD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43700" y="1981994"/>
            <a:ext cx="4038600" cy="4038600"/>
          </a:xfrm>
        </p:spPr>
      </p:pic>
    </p:spTree>
    <p:extLst>
      <p:ext uri="{BB962C8B-B14F-4D97-AF65-F5344CB8AC3E}">
        <p14:creationId xmlns:p14="http://schemas.microsoft.com/office/powerpoint/2010/main" val="2699406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B7F-D933-4188-A0BC-5BE33C38EBC5}"/>
              </a:ext>
            </a:extLst>
          </p:cNvPr>
          <p:cNvSpPr>
            <a:spLocks noGrp="1"/>
          </p:cNvSpPr>
          <p:nvPr>
            <p:ph type="title"/>
          </p:nvPr>
        </p:nvSpPr>
        <p:spPr/>
        <p:txBody>
          <a:bodyPr/>
          <a:lstStyle/>
          <a:p>
            <a:r>
              <a:rPr lang="en-US" b="1" dirty="0"/>
              <a:t>Linear Regression by Community Area</a:t>
            </a:r>
          </a:p>
        </p:txBody>
      </p:sp>
      <p:sp>
        <p:nvSpPr>
          <p:cNvPr id="3" name="Content Placeholder 2">
            <a:extLst>
              <a:ext uri="{FF2B5EF4-FFF2-40B4-BE49-F238E27FC236}">
                <a16:creationId xmlns:a16="http://schemas.microsoft.com/office/drawing/2014/main" id="{7799323B-C1F0-431A-A539-897FBAD84FA0}"/>
              </a:ext>
            </a:extLst>
          </p:cNvPr>
          <p:cNvSpPr>
            <a:spLocks noGrp="1"/>
          </p:cNvSpPr>
          <p:nvPr>
            <p:ph sz="half" idx="1"/>
          </p:nvPr>
        </p:nvSpPr>
        <p:spPr/>
        <p:txBody>
          <a:bodyPr>
            <a:normAutofit fontScale="77500" lnSpcReduction="20000"/>
          </a:bodyPr>
          <a:lstStyle/>
          <a:p>
            <a:r>
              <a:rPr lang="en-US" dirty="0"/>
              <a:t>Linear regression was conducted for each type of crime and crime overall.</a:t>
            </a:r>
          </a:p>
          <a:p>
            <a:pPr lvl="1"/>
            <a:r>
              <a:rPr lang="en-US" dirty="0"/>
              <a:t>Each type of crime has its own unique mix of variables that are useful for modeling.</a:t>
            </a:r>
          </a:p>
          <a:p>
            <a:pPr lvl="1"/>
            <a:r>
              <a:rPr lang="en-US" dirty="0"/>
              <a:t>The four variables identified in the data exploration phase did prove to be impactful for nearly every type of crime however.</a:t>
            </a:r>
          </a:p>
          <a:p>
            <a:r>
              <a:rPr lang="en-US" dirty="0"/>
              <a:t>Linear regression model was able to achieve adjusted R-squared value of 0.774 for total crime.</a:t>
            </a:r>
          </a:p>
          <a:p>
            <a:pPr lvl="1"/>
            <a:r>
              <a:rPr lang="en-US" dirty="0"/>
              <a:t>Crime against people modeling achieved an adj. R-squared value of 0.893.</a:t>
            </a:r>
          </a:p>
          <a:p>
            <a:pPr lvl="1"/>
            <a:r>
              <a:rPr lang="en-US" dirty="0"/>
              <a:t>Crime against property modeling achieved an adj. R-squared value of 0.645.</a:t>
            </a:r>
          </a:p>
          <a:p>
            <a:pPr lvl="1"/>
            <a:r>
              <a:rPr lang="en-US" dirty="0"/>
              <a:t>Crime against society modeling achieved an adj. R-squared value of 0.567.</a:t>
            </a:r>
          </a:p>
          <a:p>
            <a:pPr lvl="1"/>
            <a:endParaRPr lang="en-US" dirty="0"/>
          </a:p>
        </p:txBody>
      </p:sp>
      <p:pic>
        <p:nvPicPr>
          <p:cNvPr id="6" name="Content Placeholder 5">
            <a:extLst>
              <a:ext uri="{FF2B5EF4-FFF2-40B4-BE49-F238E27FC236}">
                <a16:creationId xmlns:a16="http://schemas.microsoft.com/office/drawing/2014/main" id="{AA91D5A7-7632-4833-AF53-D802F37527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42810"/>
            <a:ext cx="5181600" cy="3716967"/>
          </a:xfrm>
        </p:spPr>
      </p:pic>
    </p:spTree>
    <p:extLst>
      <p:ext uri="{BB962C8B-B14F-4D97-AF65-F5344CB8AC3E}">
        <p14:creationId xmlns:p14="http://schemas.microsoft.com/office/powerpoint/2010/main" val="400757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C5C6-07FF-476A-AE02-7FD716975BAF}"/>
              </a:ext>
            </a:extLst>
          </p:cNvPr>
          <p:cNvSpPr>
            <a:spLocks noGrp="1"/>
          </p:cNvSpPr>
          <p:nvPr>
            <p:ph type="title"/>
          </p:nvPr>
        </p:nvSpPr>
        <p:spPr/>
        <p:txBody>
          <a:bodyPr/>
          <a:lstStyle/>
          <a:p>
            <a:r>
              <a:rPr lang="en-US" b="1" dirty="0"/>
              <a:t>Conclusions on Community Area Analysis</a:t>
            </a:r>
          </a:p>
        </p:txBody>
      </p:sp>
      <p:sp>
        <p:nvSpPr>
          <p:cNvPr id="3" name="Content Placeholder 2">
            <a:extLst>
              <a:ext uri="{FF2B5EF4-FFF2-40B4-BE49-F238E27FC236}">
                <a16:creationId xmlns:a16="http://schemas.microsoft.com/office/drawing/2014/main" id="{1E423367-0E40-48E8-8C27-D5C35043A672}"/>
              </a:ext>
            </a:extLst>
          </p:cNvPr>
          <p:cNvSpPr>
            <a:spLocks noGrp="1"/>
          </p:cNvSpPr>
          <p:nvPr>
            <p:ph idx="1"/>
          </p:nvPr>
        </p:nvSpPr>
        <p:spPr/>
        <p:txBody>
          <a:bodyPr>
            <a:normAutofit fontScale="85000" lnSpcReduction="20000"/>
          </a:bodyPr>
          <a:lstStyle/>
          <a:p>
            <a:r>
              <a:rPr lang="en-US" dirty="0"/>
              <a:t>Through the use of combining socioeconomic data on the population and 311 calls to the city of Chicago that may indicate city infrastructure degradation/blight (a.k.a. the bad part of town) and using that data in an attempt to predict crime in the city of Chicago it is the opinion of this team that we have been able to accomplish our goal with varying levels of success depending on the type of crime we are trying to predict.</a:t>
            </a:r>
          </a:p>
          <a:p>
            <a:r>
              <a:rPr lang="en-US" dirty="0"/>
              <a:t>There is still room for secondary research in order to improve the crime against property and crime against society algorithms. </a:t>
            </a:r>
          </a:p>
          <a:p>
            <a:pPr lvl="1"/>
            <a:r>
              <a:rPr lang="en-US" dirty="0"/>
              <a:t>Improving the prediction power of either of these types of crime will also improve the algorithm for total crime as well. </a:t>
            </a:r>
          </a:p>
          <a:p>
            <a:pPr lvl="1"/>
            <a:r>
              <a:rPr lang="en-US" dirty="0"/>
              <a:t>The adjusted R-squared for crime against people is already very high and would not be as high of a priority as improving the regression models for the other types of crime.</a:t>
            </a:r>
          </a:p>
          <a:p>
            <a:pPr lvl="1"/>
            <a:r>
              <a:rPr lang="en-US" dirty="0"/>
              <a:t>This group acknowledges that the individual indicators for city blight may represent "correlation may not equate causation" and it would likely be better to develop a score system to measure the degree of degraded infrastructure. Doing so was not accomplishable in the timeframe given for this project.</a:t>
            </a:r>
          </a:p>
        </p:txBody>
      </p:sp>
    </p:spTree>
    <p:extLst>
      <p:ext uri="{BB962C8B-B14F-4D97-AF65-F5344CB8AC3E}">
        <p14:creationId xmlns:p14="http://schemas.microsoft.com/office/powerpoint/2010/main" val="331178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A7AF-BC95-47D3-8A02-102B15F498C6}"/>
              </a:ext>
            </a:extLst>
          </p:cNvPr>
          <p:cNvSpPr>
            <a:spLocks noGrp="1"/>
          </p:cNvSpPr>
          <p:nvPr>
            <p:ph type="ctrTitle"/>
          </p:nvPr>
        </p:nvSpPr>
        <p:spPr/>
        <p:txBody>
          <a:bodyPr/>
          <a:lstStyle/>
          <a:p>
            <a:r>
              <a:rPr lang="en-US" dirty="0"/>
              <a:t>Time Series Analysis</a:t>
            </a:r>
          </a:p>
        </p:txBody>
      </p:sp>
      <p:sp>
        <p:nvSpPr>
          <p:cNvPr id="3" name="Subtitle 2">
            <a:extLst>
              <a:ext uri="{FF2B5EF4-FFF2-40B4-BE49-F238E27FC236}">
                <a16:creationId xmlns:a16="http://schemas.microsoft.com/office/drawing/2014/main" id="{6F70FC25-EEF1-4491-8264-97A2A6932FB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7318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1DC2-4B50-43D6-BDF6-30C2BDD04863}"/>
              </a:ext>
            </a:extLst>
          </p:cNvPr>
          <p:cNvSpPr>
            <a:spLocks noGrp="1"/>
          </p:cNvSpPr>
          <p:nvPr>
            <p:ph type="title"/>
          </p:nvPr>
        </p:nvSpPr>
        <p:spPr>
          <a:xfrm>
            <a:off x="838200" y="0"/>
            <a:ext cx="10515600" cy="1325563"/>
          </a:xfrm>
        </p:spPr>
        <p:txBody>
          <a:bodyPr/>
          <a:lstStyle/>
          <a:p>
            <a:pPr algn="ctr"/>
            <a:r>
              <a:rPr lang="en-US" dirty="0"/>
              <a:t>Crime Types over Years</a:t>
            </a:r>
          </a:p>
        </p:txBody>
      </p:sp>
      <p:pic>
        <p:nvPicPr>
          <p:cNvPr id="5" name="Content Placeholder 4">
            <a:extLst>
              <a:ext uri="{FF2B5EF4-FFF2-40B4-BE49-F238E27FC236}">
                <a16:creationId xmlns:a16="http://schemas.microsoft.com/office/drawing/2014/main" id="{05B3E832-4291-42C4-99CA-5FF0CD1E8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564" y="1086678"/>
            <a:ext cx="11285887" cy="4386469"/>
          </a:xfrm>
        </p:spPr>
      </p:pic>
      <p:sp>
        <p:nvSpPr>
          <p:cNvPr id="6" name="TextBox 5">
            <a:extLst>
              <a:ext uri="{FF2B5EF4-FFF2-40B4-BE49-F238E27FC236}">
                <a16:creationId xmlns:a16="http://schemas.microsoft.com/office/drawing/2014/main" id="{A645489F-7AD4-4110-AA9C-3271FF1AD7EC}"/>
              </a:ext>
            </a:extLst>
          </p:cNvPr>
          <p:cNvSpPr txBox="1"/>
          <p:nvPr/>
        </p:nvSpPr>
        <p:spPr>
          <a:xfrm>
            <a:off x="2564295" y="5636495"/>
            <a:ext cx="7063409" cy="923330"/>
          </a:xfrm>
          <a:prstGeom prst="rect">
            <a:avLst/>
          </a:prstGeom>
          <a:noFill/>
        </p:spPr>
        <p:txBody>
          <a:bodyPr wrap="square" rtlCol="0">
            <a:spAutoFit/>
          </a:bodyPr>
          <a:lstStyle/>
          <a:p>
            <a:r>
              <a:rPr lang="en-US" dirty="0"/>
              <a:t>Analysis showed that crimes against Society are steadily declining.  Crimes against persons and property crimes experienced steady decreases through 2016, however they appear to be on the rise.</a:t>
            </a:r>
          </a:p>
        </p:txBody>
      </p:sp>
    </p:spTree>
    <p:extLst>
      <p:ext uri="{BB962C8B-B14F-4D97-AF65-F5344CB8AC3E}">
        <p14:creationId xmlns:p14="http://schemas.microsoft.com/office/powerpoint/2010/main" val="1959700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896</Words>
  <Application>Microsoft Office PowerPoint</Application>
  <PresentationFormat>Widescreen</PresentationFormat>
  <Paragraphs>74</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Chicago Crime</vt:lpstr>
      <vt:lpstr>Project Specifications</vt:lpstr>
      <vt:lpstr>Community Area Analysis</vt:lpstr>
      <vt:lpstr>Data Community Area Visualization</vt:lpstr>
      <vt:lpstr>Exploration of Variables by Community Area</vt:lpstr>
      <vt:lpstr>Linear Regression by Community Area</vt:lpstr>
      <vt:lpstr>Conclusions on Community Area Analysis</vt:lpstr>
      <vt:lpstr>Time Series Analysis</vt:lpstr>
      <vt:lpstr>Crime Types over Years</vt:lpstr>
      <vt:lpstr>Crime Trends by Day</vt:lpstr>
      <vt:lpstr>Crime Trends by Month</vt:lpstr>
      <vt:lpstr>Trends in Crime Types</vt:lpstr>
      <vt:lpstr>Trends in Crime Types</vt:lpstr>
      <vt:lpstr>Trends in Crime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Crime</dc:title>
  <dc:creator>Jeremy Larson</dc:creator>
  <cp:lastModifiedBy>Jeremy Larson</cp:lastModifiedBy>
  <cp:revision>38</cp:revision>
  <dcterms:created xsi:type="dcterms:W3CDTF">2017-12-05T20:45:56Z</dcterms:created>
  <dcterms:modified xsi:type="dcterms:W3CDTF">2017-12-07T02:06:08Z</dcterms:modified>
</cp:coreProperties>
</file>